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1586" r:id="rId2"/>
    <p:sldId id="1716" r:id="rId3"/>
    <p:sldId id="1719" r:id="rId4"/>
    <p:sldId id="1704" r:id="rId5"/>
    <p:sldId id="1705" r:id="rId6"/>
    <p:sldId id="1684" r:id="rId7"/>
    <p:sldId id="1685" r:id="rId8"/>
    <p:sldId id="1711" r:id="rId9"/>
    <p:sldId id="1745" r:id="rId10"/>
    <p:sldId id="1697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803"/>
    <p:restoredTop sz="96338"/>
  </p:normalViewPr>
  <p:slideViewPr>
    <p:cSldViewPr snapToGrid="0" snapToObjects="1">
      <p:cViewPr varScale="1">
        <p:scale>
          <a:sx n="126" d="100"/>
          <a:sy n="126" d="100"/>
        </p:scale>
        <p:origin x="11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54" d="100"/>
          <a:sy n="154" d="100"/>
        </p:scale>
        <p:origin x="2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8AFB-03EB-CC48-8C6C-BFBDA821EA1C}" type="datetimeFigureOut">
              <a:rPr lang="da-DK" smtClean="0"/>
              <a:t>11-05-2022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85D78-B3EB-4841-B817-2E188BC7B20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749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47EE15-212F-7A42-9A17-CA275B4DD613}" type="slidenum">
              <a:rPr lang="da-DK">
                <a:latin typeface="Times New Roman" charset="0"/>
              </a:rPr>
              <a:pPr/>
              <a:t>1</a:t>
            </a:fld>
            <a:endParaRPr lang="da-DK">
              <a:latin typeface="Times New Roman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798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85D78-B3EB-4841-B817-2E188BC7B202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2675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85D78-B3EB-4841-B817-2E188BC7B202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98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85D78-B3EB-4841-B817-2E188BC7B202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42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85D78-B3EB-4841-B817-2E188BC7B202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926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8C8E0-765A-3843-893C-97113F399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0CE10-55C3-5F4C-BEA1-E296BDC69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C77FD-856D-ED4D-A7A7-AC2ADF43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B73E-822E-BB41-992F-B029464E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4D9-C595-9F4C-BFDC-4B3882C31B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9" y="6373175"/>
            <a:ext cx="1725561" cy="3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0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576E-4814-4943-A4A8-FB60AD97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B8E10-C129-B346-BA03-C07E72A41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9E892-FD1C-CE48-BA20-2B276A82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F346-98A7-BB4C-9BD8-DEFE5238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46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7935A-EFB6-224E-B5A7-6FA1E8C94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E2B72-3085-DE41-9EF0-2D723A5DC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CBDA4-048F-744F-A15C-BCC617ED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1552D-C5DD-F940-9FDA-114C2B69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277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28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323A-5115-5349-8FE7-8CD3F699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56B5-8AD5-C746-9E30-245A1EBF8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2"/>
              </a:buClr>
              <a:defRPr baseline="0">
                <a:latin typeface="Arial" panose="020B0604020202020204" pitchFamily="34" charset="0"/>
              </a:defRPr>
            </a:lvl1pPr>
            <a:lvl2pPr>
              <a:buClr>
                <a:schemeClr val="accent2"/>
              </a:buClr>
              <a:defRPr baseline="0"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baseline="0"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baseline="0"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sz="1600"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895DE-2DFF-0842-A9DB-8027FE12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2E43A-5E97-2347-B94C-C9372B9D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0098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B576-DBE2-E349-9304-9209B362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6E51E-CC42-AE4F-8D2A-FEB446AE1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D747B-560D-FE49-8F47-A47F8B7F9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D86E-7164-E542-A5C8-C9C1FD72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842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907F-19BF-4747-AF82-D08958B6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2B919-14A4-7A48-9464-D13EBCB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1A197-7AF0-904C-A751-CABD000E2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77B3B-AC5F-9445-BE80-894BAB57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D2BB1-5BB7-B448-BBDE-0B7572CF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939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D12C-70EA-0246-84C2-A982E2C6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CFF75-806D-0244-98C0-61F276D2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C5FB8-78C1-5144-AA47-4833A228D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2E6A-10D4-2343-BAAC-A6B1B97C8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74B02-70F2-6443-8240-9B7833BCF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BFE1D2-911A-AE48-BEDE-EDAE919DA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7B8BB9-DE80-D843-A6F1-C3D0F958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466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3C6E-69EE-A64C-AEB7-9B011DA0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CEE3C-8462-7F4A-8483-13A5430F6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CDC7B-0704-7746-B96C-77B67BD3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751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92E2B-1A31-C240-A07C-26186C86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5B48-D462-5F4E-9498-9F1580C9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169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B75A-3903-2E49-9D66-A4C73386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F9D1-29C1-0443-84A9-1DF2C712A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CB2D8-1B4C-6F4D-AA7E-4DD145FCA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64CA6-9827-8442-91D9-3C24B060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4582B-9B2E-B04E-AF21-3DD938E2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685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D77E-9609-F34D-BFFC-E951D26C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267B0-9647-AD40-8259-3FEBAC612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B738C-EC5C-564C-95D6-DD85DCEB2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9C238-A306-5949-B50B-E90144BB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C2262-159E-D04C-8BD3-798B9069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B4837-69D8-0547-82D8-D8705EEA469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055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C0EC0-AAD9-E644-B52B-A15B0B7E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FBE8D-81C5-B941-8B51-41F7919CC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BC62-48CD-4645-86C9-0126EE350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F8D12-643D-F541-B601-BDF4EEADC6B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9" y="6440911"/>
            <a:ext cx="1725561" cy="3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2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hyperlink" Target="https://www.it-vest.dk/om-it-vest/nyheder/informatics-reference-framework-for-school" TargetMode="External"/><Relationship Id="rId7" Type="http://schemas.openxmlformats.org/officeDocument/2006/relationships/hyperlink" Target="https://royalsociety.org/topics-policy/projects/computing-education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hyperlink" Target="https://ec.europa.eu/education/education-in-the-eu/digital-education-action-plan_en" TargetMode="External"/><Relationship Id="rId5" Type="http://schemas.openxmlformats.org/officeDocument/2006/relationships/hyperlink" Target="https://www.whitehouse.gov/the-press-office/2016/01/30/weekly-address-giving-every-student-opportunity-learn-through-computer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s://blog.teachcomputing.org/our-visi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s.au.dk/~mec/cv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www.emu.dk/grundskole/teknologiforstaelse/laeseplan-og-vejledning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hyperlink" Target="https://www.emu.dk/grundskole/teknologiforstael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emu.dk/grundskole/teknologiforstaelse/om-forsoget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hyperlink" Target="https://tekfors&#248;get.dk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030-86144-5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hyperlink" Target="https://link.springer.com/content/pdf/10.1007%2F978-3-030-86144-5_26.pdf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www.dropbox.com/s/g4hgerhniosm58x/2021-11-09%20--%20International%20researchers%20and%20leaders%20about%20the%20Danish%20model.pdf?dl=0'" TargetMode="External"/><Relationship Id="rId3" Type="http://schemas.openxmlformats.org/officeDocument/2006/relationships/hyperlink" Target="https://www.kcl.ac.uk/people/michael-kolling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7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uzdial.engin.umich.edu/" TargetMode="External"/><Relationship Id="rId11" Type="http://schemas.openxmlformats.org/officeDocument/2006/relationships/image" Target="../media/image26.jpe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hyperlink" Target="https://www.canterbury.ac.nz/engineering/contact-us/people/tim-bel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867A8B-2840-A048-95A3-E8A409A020F6}"/>
              </a:ext>
            </a:extLst>
          </p:cNvPr>
          <p:cNvSpPr/>
          <p:nvPr/>
        </p:nvSpPr>
        <p:spPr>
          <a:xfrm>
            <a:off x="95002" y="6257006"/>
            <a:ext cx="1919847" cy="5232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/>
          <p:cNvSpPr/>
          <p:nvPr/>
        </p:nvSpPr>
        <p:spPr bwMode="auto">
          <a:xfrm>
            <a:off x="1883257" y="260648"/>
            <a:ext cx="8352928" cy="864096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A50021"/>
              </a:solidFill>
              <a:latin typeface="Arial" pitchFamily="-106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14411" y="535927"/>
            <a:ext cx="976317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da-DK" sz="20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Oplæg for gymnasielærere på Introduktion til programmering</a:t>
            </a:r>
            <a:endParaRPr lang="da-DK" sz="1400" b="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algn="ctr" eaLnBrk="1" hangingPunct="1">
              <a:spcAft>
                <a:spcPts val="600"/>
              </a:spcAft>
            </a:pPr>
            <a:r>
              <a:rPr lang="da-DK" sz="1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12. maj 2022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3DE9ED7-F262-F540-980D-D39EAB305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462" y="2251366"/>
            <a:ext cx="1004812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algn="ctr" eaLnBrk="1" hangingPunct="1"/>
            <a:r>
              <a:rPr lang="da-DK" sz="9600" b="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Informatik</a:t>
            </a:r>
          </a:p>
          <a:p>
            <a:pPr algn="ctr" eaLnBrk="1" hangingPunct="1"/>
            <a:r>
              <a:rPr lang="da-DK" sz="2600" b="0" kern="0" dirty="0">
                <a:solidFill>
                  <a:schemeClr val="accent2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Teknologiforståelse </a:t>
            </a:r>
            <a:r>
              <a:rPr lang="da-DK" sz="2600" b="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|</a:t>
            </a:r>
            <a:r>
              <a:rPr lang="da-DK" sz="2600" b="0" kern="0" dirty="0">
                <a:solidFill>
                  <a:schemeClr val="accent2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Fagligt samspil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6DEC3D2-EB12-1746-9A1D-FE32218EA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885" y="5065355"/>
            <a:ext cx="5845280" cy="119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ＭＳ Ｐゴシック" pitchFamily="-107" charset="-128"/>
                <a:cs typeface="Arial" panose="020B0604020202020204" pitchFamily="34" charset="0"/>
              </a:rPr>
              <a:t>Michael E. Caspersen</a:t>
            </a:r>
          </a:p>
          <a:p>
            <a:pPr algn="ctr">
              <a:spcBef>
                <a:spcPct val="20000"/>
              </a:spcBef>
              <a:defRPr/>
            </a:pPr>
            <a:r>
              <a:rPr lang="da-DK" sz="14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ＭＳ Ｐゴシック" pitchFamily="-107" charset="-128"/>
                <a:cs typeface="Arial" panose="020B0604020202020204" pitchFamily="34" charset="0"/>
              </a:rPr>
              <a:t>Direktør, It-vest – samarbejdende universiteter</a:t>
            </a:r>
          </a:p>
          <a:p>
            <a:pPr algn="ctr">
              <a:spcBef>
                <a:spcPct val="20000"/>
              </a:spcBef>
              <a:defRPr/>
            </a:pPr>
            <a:r>
              <a:rPr lang="da-DK" sz="1400" kern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ＭＳ Ｐゴシック" pitchFamily="-107" charset="-128"/>
                <a:cs typeface="Arial" panose="020B0604020202020204" pitchFamily="34" charset="0"/>
              </a:rPr>
              <a:t>Adjungeret professor, Institut for Datalogi, Aarhus Universitet</a:t>
            </a:r>
          </a:p>
          <a:p>
            <a:pPr algn="ctr">
              <a:spcBef>
                <a:spcPct val="20000"/>
              </a:spcBef>
              <a:defRPr/>
            </a:pPr>
            <a:r>
              <a:rPr lang="da-DK" sz="1400" kern="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ＭＳ Ｐゴシック" pitchFamily="-107" charset="-128"/>
                <a:cs typeface="Arial" panose="020B0604020202020204" pitchFamily="34" charset="0"/>
              </a:rPr>
              <a:t>mec@it-vest.dk</a:t>
            </a:r>
            <a:endParaRPr lang="da-DK" sz="1400" kern="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ＭＳ Ｐゴシック" pitchFamily="-107" charset="-128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DBDF77-B668-DA46-ABF6-37ECF5D8714D}"/>
              </a:ext>
            </a:extLst>
          </p:cNvPr>
          <p:cNvSpPr/>
          <p:nvPr/>
        </p:nvSpPr>
        <p:spPr>
          <a:xfrm>
            <a:off x="10204201" y="6257871"/>
            <a:ext cx="1919847" cy="5232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7881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hlinkClick r:id="rId3"/>
            <a:extLst>
              <a:ext uri="{FF2B5EF4-FFF2-40B4-BE49-F238E27FC236}">
                <a16:creationId xmlns:a16="http://schemas.microsoft.com/office/drawing/2014/main" id="{821E9C83-AFE3-F842-BEE7-F9A536D0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92" y="1680065"/>
            <a:ext cx="2358164" cy="335177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BCC7AFB-3A1B-9245-8C44-DCC04E56481E}"/>
              </a:ext>
            </a:extLst>
          </p:cNvPr>
          <p:cNvSpPr/>
          <p:nvPr/>
        </p:nvSpPr>
        <p:spPr>
          <a:xfrm>
            <a:off x="95002" y="6257006"/>
            <a:ext cx="1919847" cy="5232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F8355-C5DF-3F48-A5F6-2F9DC037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Vi er ikke alene...</a:t>
            </a:r>
          </a:p>
        </p:txBody>
      </p:sp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49B96A56-1F88-9549-BAB7-37B22860D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64" y="1690689"/>
            <a:ext cx="3795232" cy="24358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D8A01F-4528-6041-AF8E-9A4FC0583B46}"/>
              </a:ext>
            </a:extLst>
          </p:cNvPr>
          <p:cNvSpPr/>
          <p:nvPr/>
        </p:nvSpPr>
        <p:spPr>
          <a:xfrm>
            <a:off x="7338823" y="1591960"/>
            <a:ext cx="4504283" cy="3530167"/>
          </a:xfrm>
          <a:prstGeom prst="rect">
            <a:avLst/>
          </a:prstGeom>
          <a:noFill/>
          <a:ln w="53975" cmpd="thinThick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A371279-DFC7-5C49-8F14-7D71CEF8F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95" y="4544756"/>
            <a:ext cx="1352288" cy="19165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F6CFDB8-906D-074F-8A9E-6305F49B2186}"/>
              </a:ext>
            </a:extLst>
          </p:cNvPr>
          <p:cNvSpPr/>
          <p:nvPr/>
        </p:nvSpPr>
        <p:spPr>
          <a:xfrm>
            <a:off x="348894" y="1592183"/>
            <a:ext cx="3991103" cy="2604133"/>
          </a:xfrm>
          <a:prstGeom prst="rect">
            <a:avLst/>
          </a:prstGeom>
          <a:noFill/>
          <a:ln w="53975" cmpd="thinThick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9EAF5B-1D3D-6148-97B4-E57AAC2DAE1F}"/>
              </a:ext>
            </a:extLst>
          </p:cNvPr>
          <p:cNvSpPr/>
          <p:nvPr/>
        </p:nvSpPr>
        <p:spPr>
          <a:xfrm>
            <a:off x="369850" y="4444409"/>
            <a:ext cx="3991103" cy="2117204"/>
          </a:xfrm>
          <a:prstGeom prst="rect">
            <a:avLst/>
          </a:prstGeom>
          <a:noFill/>
          <a:ln w="53975" cmpd="thinThick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DDDD2FDD-9DD0-1944-8E98-1B9EB92728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0087" y="4648195"/>
            <a:ext cx="2275199" cy="14165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011C67-DE99-2346-8CE6-DFB3A109D853}"/>
              </a:ext>
            </a:extLst>
          </p:cNvPr>
          <p:cNvSpPr txBox="1"/>
          <p:nvPr/>
        </p:nvSpPr>
        <p:spPr>
          <a:xfrm>
            <a:off x="1940087" y="6061265"/>
            <a:ext cx="227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Visions-video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88FBEC-19C6-7744-B121-028F0921BA76}"/>
              </a:ext>
            </a:extLst>
          </p:cNvPr>
          <p:cNvGrpSpPr/>
          <p:nvPr/>
        </p:nvGrpSpPr>
        <p:grpSpPr>
          <a:xfrm>
            <a:off x="4567133" y="1591961"/>
            <a:ext cx="7275973" cy="4955077"/>
            <a:chOff x="4567133" y="1591961"/>
            <a:chExt cx="7275973" cy="4955077"/>
          </a:xfrm>
        </p:grpSpPr>
        <p:pic>
          <p:nvPicPr>
            <p:cNvPr id="5" name="Picture 4">
              <a:hlinkClick r:id="rId11"/>
              <a:extLst>
                <a:ext uri="{FF2B5EF4-FFF2-40B4-BE49-F238E27FC236}">
                  <a16:creationId xmlns:a16="http://schemas.microsoft.com/office/drawing/2014/main" id="{E571D8A0-7BFE-0A4F-9782-3B3AD084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95662" y="3196381"/>
              <a:ext cx="2270616" cy="3216086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6" name="Picture 2" descr="€2 Billion to Fast Forward the Creation of the European Innovation Council  – Bioplastics News">
              <a:extLst>
                <a:ext uri="{FF2B5EF4-FFF2-40B4-BE49-F238E27FC236}">
                  <a16:creationId xmlns:a16="http://schemas.microsoft.com/office/drawing/2014/main" id="{597748F4-00B2-B443-8294-A7A9A7B6F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662" y="1703521"/>
              <a:ext cx="2270616" cy="1234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F2507D-EF29-7343-A244-126ED80A4629}"/>
                </a:ext>
              </a:extLst>
            </p:cNvPr>
            <p:cNvGrpSpPr/>
            <p:nvPr/>
          </p:nvGrpSpPr>
          <p:grpSpPr>
            <a:xfrm>
              <a:off x="7338823" y="5341903"/>
              <a:ext cx="4504283" cy="1205135"/>
              <a:chOff x="7488548" y="5356478"/>
              <a:chExt cx="4504283" cy="120513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86E80F-BE47-8347-A8AA-B7C35C84AFE4}"/>
                  </a:ext>
                </a:extLst>
              </p:cNvPr>
              <p:cNvSpPr txBox="1"/>
              <p:nvPr/>
            </p:nvSpPr>
            <p:spPr>
              <a:xfrm>
                <a:off x="7604236" y="5503713"/>
                <a:ext cx="11079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K" sz="1600" b="1" dirty="0">
                    <a:solidFill>
                      <a:srgbClr val="F671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Action 10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D94FD6-32DC-564E-8A52-118ED26371CB}"/>
                  </a:ext>
                </a:extLst>
              </p:cNvPr>
              <p:cNvSpPr txBox="1"/>
              <p:nvPr/>
            </p:nvSpPr>
            <p:spPr>
              <a:xfrm>
                <a:off x="7604237" y="5842267"/>
                <a:ext cx="43257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i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Inclusive high-quality </a:t>
                </a:r>
                <a:r>
                  <a:rPr lang="en-GB" sz="1600" b="1" i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informatics education</a:t>
                </a:r>
              </a:p>
              <a:p>
                <a:r>
                  <a:rPr lang="en-GB" sz="1600" i="1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 all levels of education.</a:t>
                </a:r>
                <a:endParaRPr lang="en-DK" sz="1600" i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17B772-D23A-8546-837D-AEDD26F1084F}"/>
                  </a:ext>
                </a:extLst>
              </p:cNvPr>
              <p:cNvSpPr/>
              <p:nvPr/>
            </p:nvSpPr>
            <p:spPr>
              <a:xfrm>
                <a:off x="7488548" y="5356478"/>
                <a:ext cx="4504283" cy="1205135"/>
              </a:xfrm>
              <a:prstGeom prst="rect">
                <a:avLst/>
              </a:prstGeom>
              <a:noFill/>
              <a:ln w="53975" cmpd="thinThick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1D1011-CB7D-7A44-AAC8-E47F583E8FAE}"/>
                </a:ext>
              </a:extLst>
            </p:cNvPr>
            <p:cNvSpPr/>
            <p:nvPr/>
          </p:nvSpPr>
          <p:spPr>
            <a:xfrm>
              <a:off x="4567133" y="1591961"/>
              <a:ext cx="2540908" cy="4955077"/>
            </a:xfrm>
            <a:prstGeom prst="rect">
              <a:avLst/>
            </a:prstGeom>
            <a:noFill/>
            <a:ln w="53975" cmpd="thinThick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13" name="Striped Right Arrow 12">
              <a:extLst>
                <a:ext uri="{FF2B5EF4-FFF2-40B4-BE49-F238E27FC236}">
                  <a16:creationId xmlns:a16="http://schemas.microsoft.com/office/drawing/2014/main" id="{91E528F1-1CC4-6147-8D0D-E0674D89C21A}"/>
                </a:ext>
              </a:extLst>
            </p:cNvPr>
            <p:cNvSpPr/>
            <p:nvPr/>
          </p:nvSpPr>
          <p:spPr>
            <a:xfrm>
              <a:off x="6342858" y="5718556"/>
              <a:ext cx="1107996" cy="480977"/>
            </a:xfrm>
            <a:prstGeom prst="stripedRightArrow">
              <a:avLst/>
            </a:prstGeom>
            <a:solidFill>
              <a:srgbClr val="E56B1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76F5F4D-7C3D-304F-95AE-152B73FF179B}"/>
              </a:ext>
            </a:extLst>
          </p:cNvPr>
          <p:cNvSpPr txBox="1"/>
          <p:nvPr/>
        </p:nvSpPr>
        <p:spPr>
          <a:xfrm>
            <a:off x="5486400" y="841747"/>
            <a:ext cx="6442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K" sz="2400" dirty="0">
                <a:solidFill>
                  <a:schemeClr val="bg1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... og mange flere internationale initiativer!</a:t>
            </a:r>
            <a:endParaRPr lang="en-DK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C5D3D-F7FC-324F-8603-F059FE55CB26}"/>
              </a:ext>
            </a:extLst>
          </p:cNvPr>
          <p:cNvSpPr txBox="1"/>
          <p:nvPr/>
        </p:nvSpPr>
        <p:spPr>
          <a:xfrm>
            <a:off x="9879325" y="1703521"/>
            <a:ext cx="187481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600" dirty="0">
                <a:solidFill>
                  <a:schemeClr val="bg1">
                    <a:lumMod val="75000"/>
                  </a:schemeClr>
                </a:solidFill>
              </a:rPr>
              <a:t>Præsenteret for EU-kommissionen den 6/4 2022. </a:t>
            </a:r>
          </a:p>
          <a:p>
            <a:pPr algn="ctr"/>
            <a:endParaRPr lang="en-DK" sz="16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DK" sz="1600" dirty="0">
                <a:solidFill>
                  <a:schemeClr val="bg1">
                    <a:lumMod val="75000"/>
                  </a:schemeClr>
                </a:solidFill>
              </a:rPr>
              <a:t>“A coherent vision and shared terminology related to providing high-quality informatics education to all students in Europe.”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FBBD0DBB-6470-1945-8E80-CC8069F872E2}"/>
              </a:ext>
            </a:extLst>
          </p:cNvPr>
          <p:cNvSpPr/>
          <p:nvPr/>
        </p:nvSpPr>
        <p:spPr>
          <a:xfrm rot="16200000">
            <a:off x="8895401" y="4978341"/>
            <a:ext cx="979522" cy="451879"/>
          </a:xfrm>
          <a:prstGeom prst="leftRightArrow">
            <a:avLst/>
          </a:prstGeom>
          <a:solidFill>
            <a:srgbClr val="F67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480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/>
      <p:bldP spid="26" grpId="0"/>
      <p:bldP spid="3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643CB1-72FB-AA42-A6BB-88D472A59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028" y="834324"/>
            <a:ext cx="5215122" cy="5189352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da-DK" sz="1100" b="1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Michael E. Caspersen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Direktør for It-vest – samarbejdende universiteter (2017-)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Adjungeret professor, Institut for Datalogi, Aarhus Universitet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Særlig rådgiver om digital uddannelse for Margrethe Vestager</a:t>
            </a:r>
          </a:p>
          <a:p>
            <a:pPr marL="0" indent="0">
              <a:buNone/>
              <a:defRPr/>
            </a:pPr>
            <a:r>
              <a:rPr lang="da-DK" sz="1100" b="1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Tidligere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Lektor i programmeringsdidaktik ved Institut for Datalogi på AU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Leder af Center for Computational Thinking, AU (2015-2017)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Leder af Center for Scienceuddannelse, AU (2009-2015)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Leder af Aarhus Graduate School of Engineering (2008)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It-vest-leder ved AU (2002-2008)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Forskningsleder, B&amp;O-lab ved AU (2000-2002)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Forskningsmedarbejder i Center for Objektteknologi (1998-2002)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Underviser på datamatikeruddannelsen i Aarhus (1986-1997)</a:t>
            </a:r>
          </a:p>
          <a:p>
            <a:pPr marL="0" indent="0">
              <a:buNone/>
              <a:defRPr/>
            </a:pPr>
            <a:r>
              <a:rPr lang="da-DK" sz="1100" b="1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Uddannelsesudvikling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Uddannelsesudvikling på alle uddannelsesniveauer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Erhvervsakademi: datamatiker og datanom (1988-1996)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Universitet: bachelor-, kandidat- og masteruddannelser (1999-)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Ungdomsuddannelser: Informatikfaglighed (2008-)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Grundskolen: Informatikfaglighed (2017-)</a:t>
            </a:r>
          </a:p>
          <a:p>
            <a:pPr marL="0" indent="0">
              <a:buNone/>
              <a:defRPr/>
            </a:pPr>
            <a:r>
              <a:rPr lang="da-DK" sz="1100" b="1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Forskning, tillidsposter, ...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60+ videnskabelige publikationer, tre bøger, ...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Chair for 10 internationale konferencer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Medlem af ATV, Digital Vismand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Distinguished member of ACM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Bestyrelsesmedlem for Informatics Europe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Medlem Steering Committee for koalitionen Informatics for All</a:t>
            </a:r>
          </a:p>
          <a:p>
            <a:pPr marL="457200" lvl="1" indent="0">
              <a:spcBef>
                <a:spcPts val="200"/>
              </a:spcBef>
              <a:buNone/>
              <a:defRPr/>
            </a:pPr>
            <a:r>
              <a:rPr lang="da-DK" sz="11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Chair for European Informatics for All Curriculum Framework Task Force</a:t>
            </a:r>
            <a:endParaRPr lang="da-DK" sz="1100" dirty="0">
              <a:solidFill>
                <a:schemeClr val="bg1">
                  <a:lumMod val="75000"/>
                </a:schemeClr>
              </a:solidFill>
              <a:ea typeface="ＭＳ Ｐゴシック" pitchFamily="-107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10F748-915D-4543-90C2-8E51EEA8C2C7}"/>
              </a:ext>
            </a:extLst>
          </p:cNvPr>
          <p:cNvGrpSpPr/>
          <p:nvPr/>
        </p:nvGrpSpPr>
        <p:grpSpPr>
          <a:xfrm>
            <a:off x="6682044" y="834324"/>
            <a:ext cx="4055433" cy="5135899"/>
            <a:chOff x="6488081" y="887777"/>
            <a:chExt cx="4055433" cy="5135899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5EEE93F-BAE8-DA43-BBD7-8131667F4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282" y="973146"/>
              <a:ext cx="3896865" cy="25979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4A5DD2-4154-0D4A-8193-50A2CD7A6398}"/>
                </a:ext>
              </a:extLst>
            </p:cNvPr>
            <p:cNvSpPr txBox="1"/>
            <p:nvPr/>
          </p:nvSpPr>
          <p:spPr>
            <a:xfrm>
              <a:off x="6567364" y="3781193"/>
              <a:ext cx="389686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dirty="0">
                  <a:solidFill>
                    <a:schemeClr val="bg1">
                      <a:lumMod val="75000"/>
                    </a:schemeClr>
                  </a:solidFill>
                </a:rPr>
                <a:t>Har undervist i mere end 35 år</a:t>
              </a:r>
            </a:p>
            <a:p>
              <a:pPr algn="ctr"/>
              <a:r>
                <a:rPr lang="da-DK" sz="1400" dirty="0">
                  <a:solidFill>
                    <a:schemeClr val="bg1">
                      <a:lumMod val="75000"/>
                    </a:schemeClr>
                  </a:solidFill>
                </a:rPr>
                <a:t>og udviklet uddannelser i mere end 30 år</a:t>
              </a:r>
            </a:p>
            <a:p>
              <a:pPr algn="ctr"/>
              <a:endParaRPr lang="da-DK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da-DK" sz="1400" dirty="0">
                  <a:solidFill>
                    <a:schemeClr val="bg1">
                      <a:lumMod val="75000"/>
                    </a:schemeClr>
                  </a:solidFill>
                </a:rPr>
                <a:t>Har de seneste godt 20 år haft diverse ledelsesjob</a:t>
              </a:r>
            </a:p>
            <a:p>
              <a:pPr algn="ctr"/>
              <a:r>
                <a:rPr lang="da-DK" sz="1400" dirty="0">
                  <a:solidFill>
                    <a:schemeClr val="bg1">
                      <a:lumMod val="75000"/>
                    </a:schemeClr>
                  </a:solidFill>
                </a:rPr>
                <a:t>i universitetsverdenen</a:t>
              </a:r>
            </a:p>
            <a:p>
              <a:pPr algn="ctr"/>
              <a:endParaRPr lang="da-DK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da-DK" sz="1400" dirty="0">
                  <a:solidFill>
                    <a:schemeClr val="bg1">
                      <a:lumMod val="75000"/>
                    </a:schemeClr>
                  </a:solidFill>
                </a:rPr>
                <a:t>Har forsket (i fritiden) de seneste godt 20 år</a:t>
              </a:r>
            </a:p>
            <a:p>
              <a:pPr algn="ctr"/>
              <a:endParaRPr lang="da-DK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ctr"/>
              <a:r>
                <a:rPr lang="da-DK" sz="1400" dirty="0">
                  <a:solidFill>
                    <a:schemeClr val="bg1">
                      <a:lumMod val="75000"/>
                    </a:schemeClr>
                  </a:solidFill>
                </a:rPr>
                <a:t>Ph.d. i programmeringsdidaktik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C8E0B0-0BFA-A54E-9EAA-9D5E2A866BE4}"/>
                </a:ext>
              </a:extLst>
            </p:cNvPr>
            <p:cNvSpPr/>
            <p:nvPr/>
          </p:nvSpPr>
          <p:spPr bwMode="auto">
            <a:xfrm>
              <a:off x="6488081" y="887777"/>
              <a:ext cx="4055433" cy="5135899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a-DK" sz="2000">
                <a:solidFill>
                  <a:srgbClr val="A50021"/>
                </a:solidFill>
                <a:latin typeface="Arial" pitchFamily="-106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9E36391-FE05-0448-A20B-F981317FF50E}"/>
              </a:ext>
            </a:extLst>
          </p:cNvPr>
          <p:cNvSpPr/>
          <p:nvPr/>
        </p:nvSpPr>
        <p:spPr>
          <a:xfrm>
            <a:off x="95002" y="6257006"/>
            <a:ext cx="1919847" cy="5232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3097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95EFE8-95EB-764C-8C4B-4EC3F18C4D27}"/>
              </a:ext>
            </a:extLst>
          </p:cNvPr>
          <p:cNvSpPr txBox="1"/>
          <p:nvPr/>
        </p:nvSpPr>
        <p:spPr>
          <a:xfrm>
            <a:off x="1952899" y="5476619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dirty="0">
                <a:solidFill>
                  <a:srgbClr val="5AA2AE"/>
                </a:solidFill>
              </a:rPr>
              <a:t>også kendt som </a:t>
            </a:r>
            <a:r>
              <a:rPr lang="en-DK" b="1" dirty="0">
                <a:solidFill>
                  <a:srgbClr val="9CC7CE"/>
                </a:solidFill>
              </a:rPr>
              <a:t>informatik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22178A-F7DC-544B-91E8-28F08077D10C}"/>
              </a:ext>
            </a:extLst>
          </p:cNvPr>
          <p:cNvSpPr txBox="1">
            <a:spLocks/>
          </p:cNvSpPr>
          <p:nvPr/>
        </p:nvSpPr>
        <p:spPr>
          <a:xfrm>
            <a:off x="512193" y="2534977"/>
            <a:ext cx="5880652" cy="16712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sz="8800" dirty="0">
                <a:solidFill>
                  <a:srgbClr val="5AA2AE"/>
                </a:solidFill>
              </a:rPr>
              <a:t>Teknologi-</a:t>
            </a:r>
            <a:r>
              <a:rPr lang="da-DK" dirty="0">
                <a:solidFill>
                  <a:srgbClr val="5AA2AE"/>
                </a:solidFill>
              </a:rPr>
              <a:t/>
            </a:r>
            <a:br>
              <a:rPr lang="da-DK" dirty="0">
                <a:solidFill>
                  <a:srgbClr val="5AA2AE"/>
                </a:solidFill>
              </a:rPr>
            </a:br>
            <a:r>
              <a:rPr lang="da-DK" sz="2000" dirty="0">
                <a:solidFill>
                  <a:srgbClr val="9CC7CE"/>
                </a:solidFill>
              </a:rPr>
              <a:t>forståelse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21715D-6A68-1140-96DA-E2DAEA3B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04640">
            <a:off x="7122581" y="1562887"/>
            <a:ext cx="3544805" cy="35496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EB6061-D76B-824A-893A-43EE6C1C2F41}"/>
              </a:ext>
            </a:extLst>
          </p:cNvPr>
          <p:cNvSpPr/>
          <p:nvPr/>
        </p:nvSpPr>
        <p:spPr>
          <a:xfrm>
            <a:off x="95002" y="6257006"/>
            <a:ext cx="1919847" cy="5232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365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DD84-E5BA-254F-9D31-CEC23A0F2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1276"/>
          </a:xfrm>
        </p:spPr>
        <p:txBody>
          <a:bodyPr/>
          <a:lstStyle/>
          <a:p>
            <a:r>
              <a:rPr lang="da-DK" b="1" dirty="0">
                <a:solidFill>
                  <a:schemeClr val="tx1"/>
                </a:solidFill>
              </a:rPr>
              <a:t>De fire kompetenceområder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7DC014-85FA-6149-8EB8-AEE0D6E6B9F6}"/>
              </a:ext>
            </a:extLst>
          </p:cNvPr>
          <p:cNvGrpSpPr/>
          <p:nvPr/>
        </p:nvGrpSpPr>
        <p:grpSpPr>
          <a:xfrm>
            <a:off x="961505" y="5283000"/>
            <a:ext cx="10028496" cy="1294921"/>
            <a:chOff x="1514673" y="1289882"/>
            <a:chExt cx="10028496" cy="129492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AB6A30-35F0-1E41-9078-8AB26E57DD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3807" y="1550977"/>
              <a:ext cx="1440000" cy="786877"/>
              <a:chOff x="5974927" y="4129406"/>
              <a:chExt cx="1265482" cy="69151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6D61ABC-4514-0C46-85CB-1661E8E5DAB8}"/>
                  </a:ext>
                </a:extLst>
              </p:cNvPr>
              <p:cNvSpPr/>
              <p:nvPr/>
            </p:nvSpPr>
            <p:spPr>
              <a:xfrm>
                <a:off x="5974927" y="4129406"/>
                <a:ext cx="1265482" cy="165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da-DK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390DC58-4880-964E-B846-C36422EB2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8421" y="4136090"/>
                <a:ext cx="609158" cy="684829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75D8A-39BC-AA45-A739-372441130D55}"/>
                </a:ext>
              </a:extLst>
            </p:cNvPr>
            <p:cNvSpPr txBox="1"/>
            <p:nvPr/>
          </p:nvSpPr>
          <p:spPr>
            <a:xfrm>
              <a:off x="3133290" y="1344252"/>
              <a:ext cx="721114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da-DK" sz="2000" b="1" dirty="0">
                  <a:solidFill>
                    <a:srgbClr val="5AA2A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Teknologisk handleevne</a:t>
              </a:r>
            </a:p>
            <a:p>
              <a:pPr lvl="0">
                <a:lnSpc>
                  <a:spcPct val="100000"/>
                </a:lnSpc>
              </a:pPr>
              <a:endParaRPr lang="da-DK" sz="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r>
                <a:rPr lang="da-DK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“Mestring” af digitale teknologier (computersystemer, netværk og sikkerhed) og tilhørende sprog samt programmering.</a:t>
              </a:r>
            </a:p>
            <a:p>
              <a:pPr lvl="0">
                <a:lnSpc>
                  <a:spcPct val="100000"/>
                </a:lnSpc>
              </a:pPr>
              <a:endParaRPr lang="da-DK" sz="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r>
                <a:rPr lang="da-DK" sz="1600" b="1" dirty="0">
                  <a:solidFill>
                    <a:srgbClr val="297F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Programmering  |  Computersystemer  |  Netværk  |  Sikkerhed</a:t>
              </a:r>
              <a:endParaRPr lang="en-GB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A6DB27-722A-F945-87E6-302F2DFA9252}"/>
                </a:ext>
              </a:extLst>
            </p:cNvPr>
            <p:cNvSpPr/>
            <p:nvPr/>
          </p:nvSpPr>
          <p:spPr>
            <a:xfrm>
              <a:off x="1514673" y="1289882"/>
              <a:ext cx="10028496" cy="1294921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FD0492-D1DD-5444-84C9-EFF058015789}"/>
              </a:ext>
            </a:extLst>
          </p:cNvPr>
          <p:cNvGrpSpPr/>
          <p:nvPr/>
        </p:nvGrpSpPr>
        <p:grpSpPr>
          <a:xfrm>
            <a:off x="961505" y="3922972"/>
            <a:ext cx="10028496" cy="1294921"/>
            <a:chOff x="1514673" y="2670859"/>
            <a:chExt cx="10028496" cy="12949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8CB0DA-A332-4944-A2C7-C08C9A3E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374" y="2873081"/>
              <a:ext cx="1070866" cy="88859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6F54AE-B6C4-654E-9654-B2414230F867}"/>
                </a:ext>
              </a:extLst>
            </p:cNvPr>
            <p:cNvSpPr txBox="1"/>
            <p:nvPr/>
          </p:nvSpPr>
          <p:spPr>
            <a:xfrm>
              <a:off x="3133293" y="2717213"/>
              <a:ext cx="68207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da-DK" sz="2000" b="1" dirty="0">
                  <a:solidFill>
                    <a:srgbClr val="5AA2A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Computationel tankegang</a:t>
              </a:r>
              <a:endParaRPr lang="da-DK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endParaRPr lang="da-DK" sz="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r>
                <a:rPr lang="da-DK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Analyse, modellering og strukturering af data og dataprocesser med henblik på automatisk udførelse af en computer.</a:t>
              </a:r>
            </a:p>
            <a:p>
              <a:pPr lvl="0">
                <a:lnSpc>
                  <a:spcPct val="100000"/>
                </a:lnSpc>
              </a:pPr>
              <a:endParaRPr lang="da-DK" sz="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r>
                <a:rPr lang="da-DK" sz="1600" b="1" dirty="0">
                  <a:solidFill>
                    <a:srgbClr val="297F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 |  Algoritmer  |  Strukturering  |  Modellering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7EA067-DCE0-0A45-A799-67748ABD3532}"/>
                </a:ext>
              </a:extLst>
            </p:cNvPr>
            <p:cNvSpPr/>
            <p:nvPr/>
          </p:nvSpPr>
          <p:spPr>
            <a:xfrm>
              <a:off x="1514673" y="2670859"/>
              <a:ext cx="10028496" cy="1294921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0770CF-A943-694E-B1EA-51D954511012}"/>
              </a:ext>
            </a:extLst>
          </p:cNvPr>
          <p:cNvGrpSpPr/>
          <p:nvPr/>
        </p:nvGrpSpPr>
        <p:grpSpPr>
          <a:xfrm>
            <a:off x="961505" y="2562943"/>
            <a:ext cx="10028496" cy="1294921"/>
            <a:chOff x="1514673" y="4051836"/>
            <a:chExt cx="10028496" cy="129492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16A84C7-C34A-B743-9F19-7A3ACED98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849" y="4271375"/>
              <a:ext cx="943916" cy="85172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61EAD0-2294-F849-A15D-D686C4C4CC7B}"/>
                </a:ext>
              </a:extLst>
            </p:cNvPr>
            <p:cNvSpPr txBox="1"/>
            <p:nvPr/>
          </p:nvSpPr>
          <p:spPr>
            <a:xfrm>
              <a:off x="3138811" y="4096816"/>
              <a:ext cx="84043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da-DK" sz="2000" b="1" dirty="0">
                  <a:solidFill>
                    <a:srgbClr val="5AA2A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Digital design og designprocesser</a:t>
              </a:r>
              <a:endParaRPr lang="da-DK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endParaRPr lang="da-DK" sz="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r>
                <a:rPr lang="da-DK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Tilrettelæggelse og gennemførelse af iterative designprocesser under hensyntagen til</a:t>
              </a:r>
            </a:p>
            <a:p>
              <a:pPr lvl="0">
                <a:lnSpc>
                  <a:spcPct val="100000"/>
                </a:lnSpc>
              </a:pPr>
              <a:r>
                <a:rPr lang="da-DK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fremtid brug.</a:t>
              </a:r>
            </a:p>
            <a:p>
              <a:pPr lvl="0">
                <a:lnSpc>
                  <a:spcPct val="100000"/>
                </a:lnSpc>
              </a:pPr>
              <a:endParaRPr lang="da-DK" sz="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r>
                <a:rPr lang="da-DK" sz="1600" b="1" dirty="0">
                  <a:solidFill>
                    <a:srgbClr val="297F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Rammesættelse|  Idégenerering  |  Konstruktion  |  Argumentation og introspektion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A19ABA-FAAB-7347-B88B-57C5E5E09A07}"/>
                </a:ext>
              </a:extLst>
            </p:cNvPr>
            <p:cNvSpPr/>
            <p:nvPr/>
          </p:nvSpPr>
          <p:spPr>
            <a:xfrm>
              <a:off x="1514673" y="4051836"/>
              <a:ext cx="10028496" cy="1294921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4D148C-73C9-AC45-9DFA-C9F325F0AEE7}"/>
              </a:ext>
            </a:extLst>
          </p:cNvPr>
          <p:cNvGrpSpPr/>
          <p:nvPr/>
        </p:nvGrpSpPr>
        <p:grpSpPr>
          <a:xfrm>
            <a:off x="961505" y="1202916"/>
            <a:ext cx="10028496" cy="1294921"/>
            <a:chOff x="1514673" y="5432813"/>
            <a:chExt cx="10028496" cy="129492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95FDED-FE2E-8844-8AE1-4728569FC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392" y="5632798"/>
              <a:ext cx="926829" cy="90365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EF3C34-2AD8-334C-8B44-3B3A4CEC5B73}"/>
                </a:ext>
              </a:extLst>
            </p:cNvPr>
            <p:cNvSpPr txBox="1"/>
            <p:nvPr/>
          </p:nvSpPr>
          <p:spPr>
            <a:xfrm>
              <a:off x="3140977" y="5476906"/>
              <a:ext cx="712874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da-DK" sz="2000" b="1" dirty="0">
                  <a:solidFill>
                    <a:srgbClr val="5AA2A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Digital myndiggørelse</a:t>
              </a:r>
            </a:p>
            <a:p>
              <a:pPr lvl="0">
                <a:lnSpc>
                  <a:spcPct val="100000"/>
                </a:lnSpc>
              </a:pPr>
              <a:endParaRPr lang="da-DK" sz="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r>
                <a:rPr lang="da-DK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Kritisk, refleksiv og konstruktiv undersøgelse og forståelse af digitale artefakters muligheder og konsekvenser.</a:t>
              </a:r>
            </a:p>
            <a:p>
              <a:pPr lvl="0">
                <a:lnSpc>
                  <a:spcPct val="100000"/>
                </a:lnSpc>
              </a:pPr>
              <a:endParaRPr lang="da-DK" sz="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lnSpc>
                  <a:spcPct val="100000"/>
                </a:lnSpc>
              </a:pPr>
              <a:r>
                <a:rPr lang="da-DK" sz="1600" b="1" dirty="0">
                  <a:solidFill>
                    <a:srgbClr val="297FD5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Analyse af teknologi, formål og brug | Konsekvensvurdering | Redesign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450078-1A3D-7B43-8C59-2C3F588DAA3D}"/>
                </a:ext>
              </a:extLst>
            </p:cNvPr>
            <p:cNvSpPr/>
            <p:nvPr/>
          </p:nvSpPr>
          <p:spPr>
            <a:xfrm>
              <a:off x="1514673" y="5432813"/>
              <a:ext cx="10028496" cy="1294921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0418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27A4B0E4-7418-A440-A10C-124C83B6553F}"/>
              </a:ext>
            </a:extLst>
          </p:cNvPr>
          <p:cNvSpPr txBox="1"/>
          <p:nvPr/>
        </p:nvSpPr>
        <p:spPr>
          <a:xfrm>
            <a:off x="5261416" y="4031295"/>
            <a:ext cx="17668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a-DK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Værdi gennem brug</a:t>
            </a:r>
          </a:p>
          <a:p>
            <a:pPr algn="ctr"/>
            <a:r>
              <a:rPr lang="da-DK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 fortolkning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CCA560-F802-E54D-9A06-AAC77BA3ED86}"/>
              </a:ext>
            </a:extLst>
          </p:cNvPr>
          <p:cNvSpPr/>
          <p:nvPr/>
        </p:nvSpPr>
        <p:spPr>
          <a:xfrm>
            <a:off x="1454674" y="1359004"/>
            <a:ext cx="3245796" cy="44750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2C0DF0-CB15-DE47-96CF-63B575B0EA83}"/>
              </a:ext>
            </a:extLst>
          </p:cNvPr>
          <p:cNvSpPr/>
          <p:nvPr/>
        </p:nvSpPr>
        <p:spPr>
          <a:xfrm>
            <a:off x="7493977" y="1360264"/>
            <a:ext cx="3245796" cy="44750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EF62E6-BB9A-1547-AD55-72317A57BCE6}"/>
              </a:ext>
            </a:extLst>
          </p:cNvPr>
          <p:cNvCxnSpPr>
            <a:cxnSpLocks/>
          </p:cNvCxnSpPr>
          <p:nvPr/>
        </p:nvCxnSpPr>
        <p:spPr>
          <a:xfrm flipV="1">
            <a:off x="3079332" y="2689568"/>
            <a:ext cx="0" cy="1766680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F2A2E9-DC2B-C44C-B196-BA9E30D1211F}"/>
              </a:ext>
            </a:extLst>
          </p:cNvPr>
          <p:cNvSpPr txBox="1"/>
          <p:nvPr/>
        </p:nvSpPr>
        <p:spPr>
          <a:xfrm>
            <a:off x="2084050" y="3447213"/>
            <a:ext cx="19960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da-DK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 og abstraktion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BAF8B5-DC8C-DB4D-86F9-74A011FCAD61}"/>
              </a:ext>
            </a:extLst>
          </p:cNvPr>
          <p:cNvSpPr txBox="1"/>
          <p:nvPr/>
        </p:nvSpPr>
        <p:spPr>
          <a:xfrm>
            <a:off x="8126861" y="2086300"/>
            <a:ext cx="198002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Digital</a:t>
            </a:r>
          </a:p>
          <a:p>
            <a:pPr algn="ctr"/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D5757C-BCA3-9A4A-AA36-2FB77EE742C3}"/>
              </a:ext>
            </a:extLst>
          </p:cNvPr>
          <p:cNvSpPr txBox="1"/>
          <p:nvPr/>
        </p:nvSpPr>
        <p:spPr>
          <a:xfrm>
            <a:off x="8228938" y="4577992"/>
            <a:ext cx="17758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Digitale</a:t>
            </a:r>
          </a:p>
          <a:p>
            <a:pPr algn="ctr"/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artefakter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A3E187-1B67-F14F-ACEF-72036C0BE316}"/>
              </a:ext>
            </a:extLst>
          </p:cNvPr>
          <p:cNvCxnSpPr>
            <a:cxnSpLocks/>
          </p:cNvCxnSpPr>
          <p:nvPr/>
        </p:nvCxnSpPr>
        <p:spPr>
          <a:xfrm flipV="1">
            <a:off x="9111097" y="2682744"/>
            <a:ext cx="0" cy="1801506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8ACF6C8-73AD-7B48-9A17-DE2489D55BA5}"/>
              </a:ext>
            </a:extLst>
          </p:cNvPr>
          <p:cNvSpPr txBox="1"/>
          <p:nvPr/>
        </p:nvSpPr>
        <p:spPr>
          <a:xfrm>
            <a:off x="8115815" y="3447213"/>
            <a:ext cx="20056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da-DK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og konstruktion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B26C57-E262-8C43-966C-9958F666DBB4}"/>
              </a:ext>
            </a:extLst>
          </p:cNvPr>
          <p:cNvGrpSpPr/>
          <p:nvPr/>
        </p:nvGrpSpPr>
        <p:grpSpPr>
          <a:xfrm>
            <a:off x="2044301" y="3117249"/>
            <a:ext cx="2077535" cy="999937"/>
            <a:chOff x="2044301" y="3117249"/>
            <a:chExt cx="2077535" cy="99993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54E62B-8F62-3F4A-B15D-894FF2EA7CD3}"/>
                </a:ext>
              </a:extLst>
            </p:cNvPr>
            <p:cNvSpPr/>
            <p:nvPr/>
          </p:nvSpPr>
          <p:spPr>
            <a:xfrm>
              <a:off x="2044301" y="3489905"/>
              <a:ext cx="2077535" cy="265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139A08C-7A05-F942-8E0F-AE040101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836" y="3117249"/>
              <a:ext cx="1364992" cy="9999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3F1B10-5096-9F45-A4DA-2B9E16E17FF2}"/>
              </a:ext>
            </a:extLst>
          </p:cNvPr>
          <p:cNvGrpSpPr/>
          <p:nvPr/>
        </p:nvGrpSpPr>
        <p:grpSpPr>
          <a:xfrm>
            <a:off x="8079885" y="3127039"/>
            <a:ext cx="2077535" cy="952193"/>
            <a:chOff x="8079885" y="3096811"/>
            <a:chExt cx="2077535" cy="9521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C7C1A9-0506-634F-AC69-5B945F3F2B7B}"/>
                </a:ext>
              </a:extLst>
            </p:cNvPr>
            <p:cNvSpPr/>
            <p:nvPr/>
          </p:nvSpPr>
          <p:spPr>
            <a:xfrm>
              <a:off x="8079885" y="3467838"/>
              <a:ext cx="2077535" cy="265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4D261CB-BF33-9641-957E-DDB8E3D6E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2848" y="3096811"/>
              <a:ext cx="846979" cy="952193"/>
            </a:xfrm>
            <a:prstGeom prst="rect">
              <a:avLst/>
            </a:prstGeom>
          </p:spPr>
        </p:pic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455D84C4-B21D-D44E-A60D-D6420364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1276"/>
          </a:xfrm>
        </p:spPr>
        <p:txBody>
          <a:bodyPr>
            <a:normAutofit/>
          </a:bodyPr>
          <a:lstStyle/>
          <a:p>
            <a:pPr algn="ctr"/>
            <a:r>
              <a:rPr lang="da-DK" b="1" dirty="0">
                <a:solidFill>
                  <a:schemeClr val="tx1"/>
                </a:solidFill>
              </a:rPr>
              <a:t>Informatik/teknologiforståelse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4166F4-5BC4-9C42-81FB-3A4FFC854A93}"/>
              </a:ext>
            </a:extLst>
          </p:cNvPr>
          <p:cNvSpPr txBox="1"/>
          <p:nvPr/>
        </p:nvSpPr>
        <p:spPr>
          <a:xfrm>
            <a:off x="2100381" y="5955727"/>
            <a:ext cx="195438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Problemdomæne</a:t>
            </a:r>
          </a:p>
          <a:p>
            <a:pPr algn="ctr"/>
            <a:r>
              <a:rPr lang="da-DK" sz="1400" dirty="0">
                <a:solidFill>
                  <a:srgbClr val="5AA2AE"/>
                </a:solidFill>
              </a:rPr>
              <a:t>Humant perspektiv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28F2F5-127D-734B-92A9-645AD2C44343}"/>
              </a:ext>
            </a:extLst>
          </p:cNvPr>
          <p:cNvSpPr txBox="1"/>
          <p:nvPr/>
        </p:nvSpPr>
        <p:spPr>
          <a:xfrm>
            <a:off x="7536965" y="5955727"/>
            <a:ext cx="315983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da-DK" dirty="0">
                <a:latin typeface="Arial" panose="020B0604020202020204" pitchFamily="34" charset="0"/>
                <a:cs typeface="Arial" panose="020B0604020202020204" pitchFamily="34" charset="0"/>
              </a:rPr>
              <a:t>Computationelt modelsystem</a:t>
            </a:r>
          </a:p>
          <a:p>
            <a:pPr algn="ctr"/>
            <a:r>
              <a:rPr lang="da-DK" sz="1400" dirty="0">
                <a:solidFill>
                  <a:srgbClr val="5AA2AE"/>
                </a:solidFill>
              </a:rPr>
              <a:t>Teknisk perspektiv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1A83C3-C782-1B43-A6BF-5DB2D2A7EAC1}"/>
              </a:ext>
            </a:extLst>
          </p:cNvPr>
          <p:cNvSpPr txBox="1"/>
          <p:nvPr/>
        </p:nvSpPr>
        <p:spPr>
          <a:xfrm>
            <a:off x="2090722" y="2086300"/>
            <a:ext cx="198002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Begreber og brugssituationer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640088-5C5E-674A-A89E-73504C42D7A0}"/>
              </a:ext>
            </a:extLst>
          </p:cNvPr>
          <p:cNvSpPr txBox="1"/>
          <p:nvPr/>
        </p:nvSpPr>
        <p:spPr>
          <a:xfrm>
            <a:off x="2026904" y="4577992"/>
            <a:ext cx="21085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Fænomener og</a:t>
            </a:r>
          </a:p>
          <a:p>
            <a:pPr algn="ctr"/>
            <a:r>
              <a:rPr lang="da-DK" sz="1400" dirty="0">
                <a:latin typeface="Arial" panose="020B0604020202020204" pitchFamily="34" charset="0"/>
                <a:cs typeface="Arial" panose="020B0604020202020204" pitchFamily="34" charset="0"/>
              </a:rPr>
              <a:t>komplekse problemer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4973EB-13BF-114E-A258-753C24C7F6FB}"/>
              </a:ext>
            </a:extLst>
          </p:cNvPr>
          <p:cNvCxnSpPr>
            <a:cxnSpLocks/>
          </p:cNvCxnSpPr>
          <p:nvPr/>
        </p:nvCxnSpPr>
        <p:spPr>
          <a:xfrm>
            <a:off x="4844053" y="3902143"/>
            <a:ext cx="2516489" cy="0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17B7E3D-1A11-6949-9E8A-57E0D3889376}"/>
              </a:ext>
            </a:extLst>
          </p:cNvPr>
          <p:cNvCxnSpPr>
            <a:cxnSpLocks/>
          </p:cNvCxnSpPr>
          <p:nvPr/>
        </p:nvCxnSpPr>
        <p:spPr>
          <a:xfrm>
            <a:off x="4806864" y="3228658"/>
            <a:ext cx="251648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3ABDEE0-72DF-7C48-88E3-6C49218ACDB6}"/>
              </a:ext>
            </a:extLst>
          </p:cNvPr>
          <p:cNvSpPr txBox="1"/>
          <p:nvPr/>
        </p:nvSpPr>
        <p:spPr>
          <a:xfrm>
            <a:off x="5427812" y="2588165"/>
            <a:ext cx="133882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da-DK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Computationel</a:t>
            </a:r>
          </a:p>
          <a:p>
            <a:pPr algn="ctr"/>
            <a:r>
              <a:rPr lang="da-DK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modellering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623BB32-42C0-824A-93F4-AB93431CF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58" y="1943327"/>
            <a:ext cx="1352530" cy="112231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94C856-AFBC-FA4E-B38C-2FEEEA63A4B9}"/>
              </a:ext>
            </a:extLst>
          </p:cNvPr>
          <p:cNvGrpSpPr/>
          <p:nvPr/>
        </p:nvGrpSpPr>
        <p:grpSpPr>
          <a:xfrm>
            <a:off x="5056197" y="4064844"/>
            <a:ext cx="2131298" cy="1105949"/>
            <a:chOff x="5056197" y="4073311"/>
            <a:chExt cx="2131298" cy="110594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8D77FD6-F29C-D14F-BF12-60C8B1755E14}"/>
                </a:ext>
              </a:extLst>
            </p:cNvPr>
            <p:cNvSpPr/>
            <p:nvPr/>
          </p:nvSpPr>
          <p:spPr>
            <a:xfrm>
              <a:off x="5267648" y="4073311"/>
              <a:ext cx="1919847" cy="523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F0E8481-67E1-EB4B-9F92-FF3545E8888C}"/>
                </a:ext>
              </a:extLst>
            </p:cNvPr>
            <p:cNvGrpSpPr/>
            <p:nvPr/>
          </p:nvGrpSpPr>
          <p:grpSpPr>
            <a:xfrm>
              <a:off x="5056197" y="4080897"/>
              <a:ext cx="2077535" cy="1098363"/>
              <a:chOff x="5058455" y="1982944"/>
              <a:chExt cx="2077535" cy="1098363"/>
            </a:xfrm>
            <a:solidFill>
              <a:schemeClr val="bg1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9F9F2AA-D88A-814B-88F2-AC7016E51F68}"/>
                  </a:ext>
                </a:extLst>
              </p:cNvPr>
              <p:cNvSpPr/>
              <p:nvPr/>
            </p:nvSpPr>
            <p:spPr>
              <a:xfrm>
                <a:off x="5058455" y="2669096"/>
                <a:ext cx="2077535" cy="3985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63EAD5C-144E-7743-8C5C-EE34148B9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60" y="1982944"/>
                <a:ext cx="1126527" cy="1098363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3187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E7B43-9A83-924C-BCA5-ED10C191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335"/>
            <a:ext cx="10515600" cy="729923"/>
          </a:xfrm>
        </p:spPr>
        <p:txBody>
          <a:bodyPr>
            <a:noAutofit/>
          </a:bodyPr>
          <a:lstStyle/>
          <a:p>
            <a:r>
              <a:rPr lang="da-DK" sz="3200" dirty="0"/>
              <a:t>Ressourcer om teknologiforståelse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402E628-AC2B-2146-9825-565ED6F8F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12" y="974774"/>
            <a:ext cx="3769249" cy="29287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8BFCA-F2A3-CA4F-9C45-162FB57F5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551" y="2022626"/>
            <a:ext cx="4155330" cy="2265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CAEE4-964E-2245-BE60-0A8E7CC9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552" y="4360494"/>
            <a:ext cx="2041713" cy="1112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75691-09D7-1442-9BEE-600F718E7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272" y="4360494"/>
            <a:ext cx="2041712" cy="1112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A8F13-0B68-5A48-A261-6D43080FF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552" y="5550727"/>
            <a:ext cx="2041713" cy="1112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6C79D1-6A33-0E40-ACEA-81762C2E6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0272" y="5550728"/>
            <a:ext cx="2042248" cy="1113225"/>
          </a:xfrm>
          <a:prstGeom prst="rect">
            <a:avLst/>
          </a:prstGeom>
        </p:spPr>
      </p:pic>
      <p:pic>
        <p:nvPicPr>
          <p:cNvPr id="19" name="Picture 18">
            <a:hlinkClick r:id="rId9"/>
            <a:extLst>
              <a:ext uri="{FF2B5EF4-FFF2-40B4-BE49-F238E27FC236}">
                <a16:creationId xmlns:a16="http://schemas.microsoft.com/office/drawing/2014/main" id="{9E978399-6F2C-9B45-90C9-834E332927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0911" y="3987688"/>
            <a:ext cx="3775226" cy="267214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0" name="Rectangle 19">
            <a:hlinkClick r:id="rId11"/>
            <a:extLst>
              <a:ext uri="{FF2B5EF4-FFF2-40B4-BE49-F238E27FC236}">
                <a16:creationId xmlns:a16="http://schemas.microsoft.com/office/drawing/2014/main" id="{F55D6E5B-0445-384F-8B7B-0D4599075BE3}"/>
              </a:ext>
            </a:extLst>
          </p:cNvPr>
          <p:cNvSpPr/>
          <p:nvPr/>
        </p:nvSpPr>
        <p:spPr bwMode="auto">
          <a:xfrm>
            <a:off x="6034176" y="1911424"/>
            <a:ext cx="4320480" cy="4824536"/>
          </a:xfrm>
          <a:prstGeom prst="rect">
            <a:avLst/>
          </a:prstGeom>
          <a:solidFill>
            <a:schemeClr val="bg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a-DK" sz="2000">
              <a:solidFill>
                <a:srgbClr val="A50021"/>
              </a:solidFill>
              <a:latin typeface="Arial" pitchFamily="-106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D1891B-5F63-C54B-B827-D3BA0E5B643E}"/>
              </a:ext>
            </a:extLst>
          </p:cNvPr>
          <p:cNvGrpSpPr/>
          <p:nvPr/>
        </p:nvGrpSpPr>
        <p:grpSpPr>
          <a:xfrm>
            <a:off x="6126551" y="970544"/>
            <a:ext cx="4155330" cy="958836"/>
            <a:chOff x="4520359" y="1119968"/>
            <a:chExt cx="4155330" cy="95883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546815A-0394-8B4F-923D-562DA1C4C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83688" y="1119968"/>
              <a:ext cx="3292001" cy="95883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521A0B-EF85-8044-A341-0714577A8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20359" y="1119968"/>
              <a:ext cx="3292001" cy="958836"/>
            </a:xfrm>
            <a:prstGeom prst="rect">
              <a:avLst/>
            </a:prstGeom>
          </p:spPr>
        </p:pic>
      </p:grpSp>
      <p:sp>
        <p:nvSpPr>
          <p:cNvPr id="29" name="Rectangle 28">
            <a:hlinkClick r:id="rId13"/>
            <a:extLst>
              <a:ext uri="{FF2B5EF4-FFF2-40B4-BE49-F238E27FC236}">
                <a16:creationId xmlns:a16="http://schemas.microsoft.com/office/drawing/2014/main" id="{1F54DFFE-6470-A841-BE1F-E7E8B6ACA400}"/>
              </a:ext>
            </a:extLst>
          </p:cNvPr>
          <p:cNvSpPr/>
          <p:nvPr/>
        </p:nvSpPr>
        <p:spPr bwMode="auto">
          <a:xfrm>
            <a:off x="6126551" y="970544"/>
            <a:ext cx="4155330" cy="958836"/>
          </a:xfrm>
          <a:prstGeom prst="rect">
            <a:avLst/>
          </a:prstGeom>
          <a:solidFill>
            <a:schemeClr val="bg1">
              <a:alpha val="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a-DK" sz="2000">
              <a:solidFill>
                <a:srgbClr val="A50021"/>
              </a:solidFill>
              <a:latin typeface="Arial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63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113A15F-508F-1E44-850A-78B2EEB09E5F}"/>
              </a:ext>
            </a:extLst>
          </p:cNvPr>
          <p:cNvSpPr/>
          <p:nvPr/>
        </p:nvSpPr>
        <p:spPr>
          <a:xfrm>
            <a:off x="3579317" y="1858831"/>
            <a:ext cx="4802820" cy="82728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B6FBA-2BD8-F141-B245-EE99A9C8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a-DK" sz="3600" dirty="0"/>
              <a:t>Afprøvning og evaluering af to/tre modeller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F24C3BC-578B-CA41-8186-B40ABE8B03D4}"/>
              </a:ext>
            </a:extLst>
          </p:cNvPr>
          <p:cNvSpPr/>
          <p:nvPr/>
        </p:nvSpPr>
        <p:spPr>
          <a:xfrm>
            <a:off x="1304247" y="1858831"/>
            <a:ext cx="2002611" cy="3390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7E88CC-46E3-3C4E-A946-EB636AEAD9BA}"/>
              </a:ext>
            </a:extLst>
          </p:cNvPr>
          <p:cNvSpPr txBox="1"/>
          <p:nvPr/>
        </p:nvSpPr>
        <p:spPr>
          <a:xfrm>
            <a:off x="1388106" y="3088244"/>
            <a:ext cx="1834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Fagudvikling og formulering af</a:t>
            </a:r>
          </a:p>
          <a:p>
            <a:pPr algn="ctr"/>
            <a:r>
              <a:rPr lang="da-DK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Fælles Mål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5ADFE9-767A-BC4A-B76C-3DFE7535B1B5}"/>
              </a:ext>
            </a:extLst>
          </p:cNvPr>
          <p:cNvSpPr txBox="1"/>
          <p:nvPr/>
        </p:nvSpPr>
        <p:spPr>
          <a:xfrm>
            <a:off x="1870175" y="557619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C22E71-A334-7442-8DEC-D98C089FEBD8}"/>
              </a:ext>
            </a:extLst>
          </p:cNvPr>
          <p:cNvSpPr/>
          <p:nvPr/>
        </p:nvSpPr>
        <p:spPr>
          <a:xfrm>
            <a:off x="3582003" y="3754064"/>
            <a:ext cx="4802820" cy="82728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404475-0CB3-4A4B-AC0A-F69BA7B19151}"/>
              </a:ext>
            </a:extLst>
          </p:cNvPr>
          <p:cNvSpPr txBox="1"/>
          <p:nvPr/>
        </p:nvSpPr>
        <p:spPr>
          <a:xfrm>
            <a:off x="4505520" y="3984365"/>
            <a:ext cx="2945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Afprøvning </a:t>
            </a:r>
            <a:r>
              <a:rPr lang="da-DK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eksisterende </a:t>
            </a:r>
            <a:r>
              <a:rPr lang="da-DK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CF41E0-B671-B34C-828D-E596EB310144}"/>
              </a:ext>
            </a:extLst>
          </p:cNvPr>
          <p:cNvSpPr txBox="1"/>
          <p:nvPr/>
        </p:nvSpPr>
        <p:spPr>
          <a:xfrm>
            <a:off x="5148325" y="557619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latin typeface="Arial" panose="020B0604020202020204" pitchFamily="34" charset="0"/>
                <a:cs typeface="Arial" panose="020B0604020202020204" pitchFamily="34" charset="0"/>
              </a:rPr>
              <a:t>2019-2021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83480-2829-2943-8648-1AD6F88C34CD}"/>
              </a:ext>
            </a:extLst>
          </p:cNvPr>
          <p:cNvSpPr txBox="1"/>
          <p:nvPr/>
        </p:nvSpPr>
        <p:spPr>
          <a:xfrm>
            <a:off x="4317167" y="2089132"/>
            <a:ext cx="332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Afprøvning </a:t>
            </a:r>
            <a:r>
              <a:rPr lang="da-DK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 selvstændigt</a:t>
            </a:r>
            <a:r>
              <a:rPr lang="da-DK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B4DCC4-E0C4-C641-B950-9325BB29086E}"/>
              </a:ext>
            </a:extLst>
          </p:cNvPr>
          <p:cNvSpPr/>
          <p:nvPr/>
        </p:nvSpPr>
        <p:spPr>
          <a:xfrm>
            <a:off x="3579316" y="4701680"/>
            <a:ext cx="4802820" cy="54788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5DE5B2-2E61-B240-936E-1FCEB5EE101A}"/>
              </a:ext>
            </a:extLst>
          </p:cNvPr>
          <p:cNvSpPr txBox="1"/>
          <p:nvPr/>
        </p:nvSpPr>
        <p:spPr>
          <a:xfrm>
            <a:off x="5405087" y="4790956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Evaluering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D19C0FA-9B6D-124B-9CE2-D6A85734AAB1}"/>
              </a:ext>
            </a:extLst>
          </p:cNvPr>
          <p:cNvSpPr/>
          <p:nvPr/>
        </p:nvSpPr>
        <p:spPr>
          <a:xfrm>
            <a:off x="3579316" y="2806447"/>
            <a:ext cx="4802820" cy="827288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81B64-F8FC-A145-9D4E-1A5EEAAB33CB}"/>
              </a:ext>
            </a:extLst>
          </p:cNvPr>
          <p:cNvSpPr txBox="1"/>
          <p:nvPr/>
        </p:nvSpPr>
        <p:spPr>
          <a:xfrm>
            <a:off x="3763336" y="3035425"/>
            <a:ext cx="4429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Kombi</a:t>
            </a:r>
            <a:r>
              <a:rPr lang="da-DK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-model</a:t>
            </a:r>
            <a:r>
              <a:rPr lang="da-DK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(afprøves ikke, men evalueres!)</a:t>
            </a:r>
            <a:endParaRPr lang="da-DK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8B27F58-B756-3342-8342-69C31D0C3C42}"/>
              </a:ext>
            </a:extLst>
          </p:cNvPr>
          <p:cNvSpPr/>
          <p:nvPr/>
        </p:nvSpPr>
        <p:spPr>
          <a:xfrm>
            <a:off x="8654594" y="1854545"/>
            <a:ext cx="2002611" cy="339073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FD57B5-5DFB-8247-AFE5-35D6A7CFDACB}"/>
              </a:ext>
            </a:extLst>
          </p:cNvPr>
          <p:cNvSpPr txBox="1"/>
          <p:nvPr/>
        </p:nvSpPr>
        <p:spPr>
          <a:xfrm>
            <a:off x="8735774" y="2857412"/>
            <a:ext cx="1829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Politisk afgørelse</a:t>
            </a:r>
          </a:p>
          <a:p>
            <a:pPr algn="ctr"/>
            <a:endParaRPr lang="da-DK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a-DK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forligskredsen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D820B2-EBE1-DE4E-8ECD-B06BE9642F98}"/>
              </a:ext>
            </a:extLst>
          </p:cNvPr>
          <p:cNvSpPr txBox="1"/>
          <p:nvPr/>
        </p:nvSpPr>
        <p:spPr>
          <a:xfrm>
            <a:off x="8976306" y="5576198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2400" b="1" dirty="0">
                <a:latin typeface="Arial" panose="020B0604020202020204" pitchFamily="34" charset="0"/>
                <a:cs typeface="Arial" panose="020B0604020202020204" pitchFamily="34" charset="0"/>
              </a:rPr>
              <a:t>2021 (?)</a:t>
            </a:r>
          </a:p>
        </p:txBody>
      </p:sp>
    </p:spTree>
    <p:extLst>
      <p:ext uri="{BB962C8B-B14F-4D97-AF65-F5344CB8AC3E}">
        <p14:creationId xmlns:p14="http://schemas.microsoft.com/office/powerpoint/2010/main" val="128833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hlinkClick r:id="rId3"/>
            <a:extLst>
              <a:ext uri="{FF2B5EF4-FFF2-40B4-BE49-F238E27FC236}">
                <a16:creationId xmlns:a16="http://schemas.microsoft.com/office/drawing/2014/main" id="{6554F598-DF5E-F04B-9617-9C30D736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006" y="243525"/>
            <a:ext cx="4104994" cy="63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6C0DA5F8-A631-DE42-8767-00D9612E6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864" y="255400"/>
            <a:ext cx="4183688" cy="63581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D0DDD6-A5D5-9C4E-BD09-CE58FFC3FD4B}"/>
              </a:ext>
            </a:extLst>
          </p:cNvPr>
          <p:cNvSpPr/>
          <p:nvPr/>
        </p:nvSpPr>
        <p:spPr>
          <a:xfrm>
            <a:off x="95002" y="6257006"/>
            <a:ext cx="1919847" cy="523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A06783-4BC6-1946-84DB-FC47C3D00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18" y="6473218"/>
            <a:ext cx="1010341" cy="2525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5AE866-DC19-FB43-97C9-A4D6E0F103CB}"/>
              </a:ext>
            </a:extLst>
          </p:cNvPr>
          <p:cNvSpPr/>
          <p:nvPr/>
        </p:nvSpPr>
        <p:spPr>
          <a:xfrm>
            <a:off x="0" y="6297060"/>
            <a:ext cx="1919847" cy="523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537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of. Dr. Ira Diethelm — Carl von Ossietzky Universität Oldenburg">
            <a:extLst>
              <a:ext uri="{FF2B5EF4-FFF2-40B4-BE49-F238E27FC236}">
                <a16:creationId xmlns:a16="http://schemas.microsoft.com/office/drawing/2014/main" id="{765E4A6C-E96A-9A43-8065-F1077024B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773" y="3654910"/>
            <a:ext cx="1684308" cy="253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37A1D5E-8E0D-4D49-98B6-905B4ADC9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910" y="484094"/>
            <a:ext cx="2107331" cy="2530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BAA22-F411-264E-B4C9-344094FFC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369" y="3654911"/>
            <a:ext cx="1620835" cy="253030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7BE136A-797B-7140-99F5-D78D5C5B6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37" y="3654911"/>
            <a:ext cx="1690164" cy="2530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CED91-3B54-0C4E-81C9-118EDB638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077" y="484094"/>
            <a:ext cx="1648606" cy="2530611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EEE9E3FC-FE28-2F4D-B135-62B7616B6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4200" y="3654910"/>
            <a:ext cx="1661694" cy="2530307"/>
          </a:xfrm>
          <a:prstGeom prst="rect">
            <a:avLst/>
          </a:prstGeom>
        </p:spPr>
      </p:pic>
      <p:pic>
        <p:nvPicPr>
          <p:cNvPr id="1026" name="Picture 2" descr="Hadi Partovi (@hadip) / Twitter">
            <a:extLst>
              <a:ext uri="{FF2B5EF4-FFF2-40B4-BE49-F238E27FC236}">
                <a16:creationId xmlns:a16="http://schemas.microsoft.com/office/drawing/2014/main" id="{FDF99240-0762-F745-9D34-C4A66EC1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67" y="484093"/>
            <a:ext cx="2530307" cy="253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BC5186-8478-0540-9CFC-92196C689F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3519" y="484094"/>
            <a:ext cx="2530307" cy="2530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C603E6-9246-564D-BFE2-ED878B0EEA76}"/>
              </a:ext>
            </a:extLst>
          </p:cNvPr>
          <p:cNvSpPr txBox="1"/>
          <p:nvPr/>
        </p:nvSpPr>
        <p:spPr>
          <a:xfrm>
            <a:off x="933766" y="3014400"/>
            <a:ext cx="253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>
                <a:solidFill>
                  <a:schemeClr val="bg1">
                    <a:lumMod val="75000"/>
                  </a:schemeClr>
                </a:solidFill>
              </a:rPr>
              <a:t>Hadi Partovi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11E26-DAC6-8947-BCF3-A594E66D620A}"/>
              </a:ext>
            </a:extLst>
          </p:cNvPr>
          <p:cNvSpPr txBox="1"/>
          <p:nvPr/>
        </p:nvSpPr>
        <p:spPr>
          <a:xfrm>
            <a:off x="3971909" y="3014400"/>
            <a:ext cx="20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>
                <a:solidFill>
                  <a:schemeClr val="bg1">
                    <a:lumMod val="75000"/>
                  </a:schemeClr>
                </a:solidFill>
              </a:rPr>
              <a:t>Michael Kölling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13E30-2274-6040-9EF9-A7A122296254}"/>
              </a:ext>
            </a:extLst>
          </p:cNvPr>
          <p:cNvSpPr txBox="1"/>
          <p:nvPr/>
        </p:nvSpPr>
        <p:spPr>
          <a:xfrm>
            <a:off x="6450269" y="3014400"/>
            <a:ext cx="192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>
                <a:solidFill>
                  <a:schemeClr val="bg1">
                    <a:lumMod val="75000"/>
                  </a:schemeClr>
                </a:solidFill>
              </a:rPr>
              <a:t>Judith Gal-Ezer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C73E1A-7518-6B47-A187-3E116B63029D}"/>
              </a:ext>
            </a:extLst>
          </p:cNvPr>
          <p:cNvSpPr txBox="1"/>
          <p:nvPr/>
        </p:nvSpPr>
        <p:spPr>
          <a:xfrm>
            <a:off x="8743518" y="3014400"/>
            <a:ext cx="25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>
                <a:solidFill>
                  <a:schemeClr val="bg1">
                    <a:lumMod val="75000"/>
                  </a:schemeClr>
                </a:solidFill>
              </a:rPr>
              <a:t>Simon Peyton Jones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E80504-9E67-8648-ADA2-E8F77857BB3A}"/>
              </a:ext>
            </a:extLst>
          </p:cNvPr>
          <p:cNvSpPr txBox="1"/>
          <p:nvPr/>
        </p:nvSpPr>
        <p:spPr>
          <a:xfrm>
            <a:off x="3971909" y="6185218"/>
            <a:ext cx="20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>
                <a:solidFill>
                  <a:schemeClr val="bg1">
                    <a:lumMod val="75000"/>
                  </a:schemeClr>
                </a:solidFill>
              </a:rPr>
              <a:t>Tim Bell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E99439-AFF6-9144-96A4-49AA283C08D3}"/>
              </a:ext>
            </a:extLst>
          </p:cNvPr>
          <p:cNvSpPr txBox="1"/>
          <p:nvPr/>
        </p:nvSpPr>
        <p:spPr>
          <a:xfrm>
            <a:off x="6450269" y="6185218"/>
            <a:ext cx="192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>
                <a:solidFill>
                  <a:schemeClr val="bg1">
                    <a:lumMod val="75000"/>
                  </a:schemeClr>
                </a:solidFill>
              </a:rPr>
              <a:t>Ira Diethelm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C0F22-C4A2-164A-8AFE-75F33F74BFED}"/>
              </a:ext>
            </a:extLst>
          </p:cNvPr>
          <p:cNvSpPr txBox="1"/>
          <p:nvPr/>
        </p:nvSpPr>
        <p:spPr>
          <a:xfrm>
            <a:off x="8743518" y="6185218"/>
            <a:ext cx="25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>
                <a:solidFill>
                  <a:schemeClr val="bg1">
                    <a:lumMod val="75000"/>
                  </a:schemeClr>
                </a:solidFill>
              </a:rPr>
              <a:t>Chris Stephenson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904545-C8F2-B94D-AF3D-368B7EED74C6}"/>
              </a:ext>
            </a:extLst>
          </p:cNvPr>
          <p:cNvSpPr/>
          <p:nvPr/>
        </p:nvSpPr>
        <p:spPr>
          <a:xfrm>
            <a:off x="9109063" y="6174458"/>
            <a:ext cx="17454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ectangle 21">
            <a:hlinkClick r:id="rId13"/>
            <a:extLst>
              <a:ext uri="{FF2B5EF4-FFF2-40B4-BE49-F238E27FC236}">
                <a16:creationId xmlns:a16="http://schemas.microsoft.com/office/drawing/2014/main" id="{4DB394B2-E5C1-BD42-A5D7-7575D65CEF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7DF261-C494-D241-8E38-9855B3CD1AB7}"/>
              </a:ext>
            </a:extLst>
          </p:cNvPr>
          <p:cNvSpPr/>
          <p:nvPr/>
        </p:nvSpPr>
        <p:spPr>
          <a:xfrm>
            <a:off x="0" y="6297060"/>
            <a:ext cx="1919847" cy="5232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A073F-6118-4745-9FB5-55D63235FDB7}"/>
              </a:ext>
            </a:extLst>
          </p:cNvPr>
          <p:cNvSpPr txBox="1"/>
          <p:nvPr/>
        </p:nvSpPr>
        <p:spPr>
          <a:xfrm>
            <a:off x="933766" y="6185218"/>
            <a:ext cx="253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dirty="0">
                <a:solidFill>
                  <a:schemeClr val="bg1">
                    <a:lumMod val="75000"/>
                  </a:schemeClr>
                </a:solidFill>
              </a:rPr>
              <a:t>Mark Guzdial</a:t>
            </a:r>
          </a:p>
        </p:txBody>
      </p:sp>
    </p:spTree>
    <p:extLst>
      <p:ext uri="{BB962C8B-B14F-4D97-AF65-F5344CB8AC3E}">
        <p14:creationId xmlns:p14="http://schemas.microsoft.com/office/powerpoint/2010/main" val="68689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13856</TotalTime>
  <Words>528</Words>
  <Application>Microsoft Office PowerPoint</Application>
  <PresentationFormat>Widescreen</PresentationFormat>
  <Paragraphs>122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ＭＳ Ｐゴシック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De fire kompetenceområder</vt:lpstr>
      <vt:lpstr>Informatik/teknologiforståelse</vt:lpstr>
      <vt:lpstr>Ressourcer om teknologiforståelse</vt:lpstr>
      <vt:lpstr>Afprøvning og evaluering af to/tre modeller</vt:lpstr>
      <vt:lpstr>PowerPoint Presentation</vt:lpstr>
      <vt:lpstr>PowerPoint Presentation</vt:lpstr>
      <vt:lpstr>Vi er ikke alene...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E. Caspersen</dc:creator>
  <cp:lastModifiedBy>Kurt Jensen</cp:lastModifiedBy>
  <cp:revision>345</cp:revision>
  <cp:lastPrinted>2020-08-27T10:37:33Z</cp:lastPrinted>
  <dcterms:created xsi:type="dcterms:W3CDTF">2019-08-16T22:05:14Z</dcterms:created>
  <dcterms:modified xsi:type="dcterms:W3CDTF">2022-05-11T10:37:00Z</dcterms:modified>
</cp:coreProperties>
</file>